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 MT" panose="020B0502020104020203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14A801-4AF4-4E4B-AA36-B20F28C4ABE5}">
  <a:tblStyle styleId="{7214A801-4AF4-4E4B-AA36-B20F28C4ABE5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26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4579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3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047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95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26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5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01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50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00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549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984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4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008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611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15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2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8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248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23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42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71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76200"/>
            <a:ext cx="6324600" cy="1642304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  <a:br>
              <a:rPr lang="en-US" sz="440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4400" b="0" i="0" u="none" strike="noStrike" cap="none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819400" y="6049962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http://www.witsendfarmdonks.com/images/KomotionRadarPairWinners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5000"/>
            <a:ext cx="5257799" cy="38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78706" y="2667000"/>
            <a:ext cx="8265018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33400" y="1066800"/>
            <a:ext cx="82739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increase your degrees of freedom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	by creating a </a:t>
            </a:r>
            <a:r>
              <a:rPr lang="en-US" sz="2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pooled variance estimate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81000" y="5304430"/>
            <a:ext cx="8426331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provides a single estimate of variance for both samples based on their respective standard deviations.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33400" y="1066800"/>
            <a:ext cx="793813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PVE is then used to calculate the standard error 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1905000"/>
            <a:ext cx="5970481" cy="20928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28600" y="1066800"/>
            <a:ext cx="8610599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a complicated formula.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Usually you just let the computer figure it out.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Or you can approximate—choose the smaller of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 or 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2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For </a:t>
            </a:r>
            <a:r>
              <a:rPr lang="en-US" sz="32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 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variances, it’s simple: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	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+n</a:t>
            </a:r>
            <a:r>
              <a:rPr lang="en-US" sz="3200" baseline="-250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203"/>
              <p:cNvSpPr txBox="1"/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 smtClean="0">
                    <a:solidFill>
                      <a:srgbClr val="FFFF00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null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FF00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7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532546"/>
                <a:ext cx="7772400" cy="954106"/>
              </a:xfrm>
              <a:prstGeom prst="rect">
                <a:avLst/>
              </a:prstGeom>
              <a:blipFill>
                <a:blip r:embed="rId3"/>
                <a:stretch>
                  <a:fillRect l="-1569" t="-6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203"/>
              <p:cNvSpPr txBox="1"/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2800" dirty="0" smtClean="0">
                    <a:solidFill>
                      <a:srgbClr val="FFFF00"/>
                    </a:solidFill>
                    <a:latin typeface="Gill Sans MT"/>
                    <a:ea typeface="Gill Sans MT"/>
                    <a:cs typeface="Gill Sans MT"/>
                    <a:sym typeface="Gill Sans MT"/>
                  </a:rPr>
                  <a:t>What’s your alternate hypothesis?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: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𝐶𝐿𝑇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 MT"/>
                        </a:rPr>
                        <m:t>≠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sym typeface="Gill Sans MT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 MT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sym typeface="Gill Sans MT"/>
                            </a:rPr>
                            <m:t>𝐴𝑇𝐿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FF00"/>
                  </a:solidFill>
                  <a:latin typeface="Gill Sans MT"/>
                  <a:ea typeface="Gill Sans MT"/>
                  <a:cs typeface="Gill Sans MT"/>
                  <a:sym typeface="Gill Sans MT"/>
                </a:endParaRPr>
              </a:p>
            </p:txBody>
          </p:sp>
        </mc:Choice>
        <mc:Fallback xmlns="">
          <p:sp>
            <p:nvSpPr>
              <p:cNvPr id="9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3680879"/>
                <a:ext cx="7772400" cy="954106"/>
              </a:xfrm>
              <a:prstGeom prst="rect">
                <a:avLst/>
              </a:prstGeom>
              <a:blipFill>
                <a:blip r:embed="rId4"/>
                <a:stretch>
                  <a:fillRect l="-1569" t="-7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594346"/>
                <a:ext cx="5083892" cy="1107996"/>
              </a:xfrm>
              <a:prstGeom prst="rect">
                <a:avLst/>
              </a:prstGeom>
              <a:blipFill>
                <a:blip r:embed="rId5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85800" y="2819400"/>
            <a:ext cx="755681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test statistic for 95% confidence?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3200" dirty="0" err="1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df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 =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39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t  = 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2.02, 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-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2.02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09" y="5451673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637" r="-119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n=40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for both groups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81000" y="2841905"/>
            <a:ext cx="77724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variance estimate: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baseline="-25000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sz="32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den>
                          </m:f>
                        </m:e>
                      </m:rad>
                      <m:r>
                        <a:rPr lang="en-US" sz="3200" b="0" i="0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𝟖</m:t>
                      </m:r>
                    </m:oMath>
                  </m:oMathPara>
                </a14:m>
                <a:endParaRPr lang="en-US" sz="3200" b="1" i="1" dirty="0" smtClean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5" y="3429000"/>
                <a:ext cx="8001000" cy="16394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302" y="5594346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19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228600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So what’s the answer?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683525" y="1447154"/>
            <a:ext cx="77724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assume </a:t>
            </a:r>
            <a:r>
              <a:rPr lang="en-US" sz="2800" b="1" i="1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</a:t>
            </a:r>
            <a:r>
              <a:rPr lang="en-US" sz="28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Remember that n=50 for both groups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85927" y="4234680"/>
            <a:ext cx="658154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Can we reject the null hypothesis?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				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2045378" y="4564268"/>
            <a:ext cx="1650600" cy="12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Yes!</a:t>
            </a:r>
            <a:endParaRPr lang="en-US" sz="36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i="1" dirty="0">
                              <a:solidFill>
                                <a:srgbClr val="FFFF00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200" i="1" baseline="-2500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𝟕𝟕</m:t>
                      </m:r>
                    </m:oMath>
                  </m:oMathPara>
                </a14:m>
                <a:endParaRPr lang="en-US" sz="3200" b="1" i="1" dirty="0" smtClean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5" y="2743200"/>
                <a:ext cx="8001000" cy="1161921"/>
              </a:xfrm>
              <a:prstGeom prst="rect">
                <a:avLst/>
              </a:prstGeom>
              <a:blipFill rotWithShape="0">
                <a:blip r:embed="rId3"/>
                <a:stretch>
                  <a:fillRect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914400" y="962138"/>
            <a:ext cx="7349512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Null and alternative hypotheses remain the same.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Degrees of freedom go </a:t>
            </a:r>
            <a:r>
              <a:rPr lang="en-US" sz="28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up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+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40 </a:t>
            </a: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– 2 = </a:t>
            </a:r>
            <a:r>
              <a:rPr lang="en-US" sz="28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78</a:t>
            </a:r>
            <a:endParaRPr lang="en-US" sz="28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The t value for 95% confidence is 1.99 or -1.99.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8" y="543500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120" t="-12707" r="-1079" b="-24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𝑃𝑉𝐸</m:t>
                      </m:r>
                      <m:r>
                        <a:rPr lang="en-US" sz="40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dirty="0" smtClean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5.7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9.9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40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sz="40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0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4000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000" i="1" dirty="0" smtClean="0">
                  <a:solidFill>
                    <a:srgbClr val="FFFF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FFFF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4000" b="1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5" y="1066800"/>
                <a:ext cx="8361329" cy="43452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sz="4400" i="1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4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4400" b="0" i="1" baseline="-25000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𝑃𝑉𝐸</m:t>
                      </m:r>
                      <m:rad>
                        <m:radPr>
                          <m:degHide m:val="on"/>
                          <m:ctrlPr>
                            <a:rPr lang="en-US" sz="4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4400" b="0" i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FFFF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4400" dirty="0" smtClean="0">
                  <a:solidFill>
                    <a:srgbClr val="FFFF00"/>
                  </a:solidFill>
                </a:endParaRPr>
              </a:p>
              <a:p>
                <a:r>
                  <a:rPr lang="en-US" sz="4400" dirty="0" smtClean="0">
                    <a:solidFill>
                      <a:srgbClr val="FFFF00"/>
                    </a:solidFill>
                    <a:ea typeface="Cambria Math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65.25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4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  <m:r>
                          <a:rPr lang="en-US" sz="4400" i="1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4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4</m:t>
                            </m:r>
                            <m:r>
                              <a:rPr lang="en-US" sz="44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den>
                        </m:f>
                      </m:e>
                    </m:rad>
                  </m:oMath>
                </a14:m>
                <a:endParaRPr lang="en-US" sz="4400" dirty="0" smtClean="0">
                  <a:solidFill>
                    <a:srgbClr val="FFFF00"/>
                  </a:solidFill>
                </a:endParaRPr>
              </a:p>
              <a:p>
                <a:r>
                  <a:rPr lang="en-US" sz="4400" dirty="0">
                    <a:solidFill>
                      <a:srgbClr val="FFFF00"/>
                    </a:solidFill>
                  </a:rPr>
                  <a:t>	</a:t>
                </a:r>
                <a:r>
                  <a:rPr lang="en-US" sz="4400" dirty="0" smtClean="0">
                    <a:solidFill>
                      <a:srgbClr val="FFFF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4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𝟏</m:t>
                    </m:r>
                    <m:r>
                      <a:rPr lang="en-US" sz="4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US" sz="4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/>
                      </a:rPr>
                      <m:t>𝟔𝟑</m:t>
                    </m:r>
                  </m:oMath>
                </a14:m>
                <a:endParaRPr lang="en-US" sz="4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66800"/>
                <a:ext cx="6195414" cy="41477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2" y="5493375"/>
                <a:ext cx="5083892" cy="1107996"/>
              </a:xfrm>
              <a:prstGeom prst="rect">
                <a:avLst/>
              </a:prstGeom>
              <a:blipFill>
                <a:blip r:embed="rId4"/>
                <a:stretch>
                  <a:fillRect l="-240" t="-12637" r="-107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1" name="Shape 101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2" name="Shape 102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Gill Sans MT"/>
              <a:buNone/>
            </a:pPr>
            <a:endParaRPr sz="4400" b="0" i="0" u="none" strike="noStrike" cap="none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aphicFrame>
        <p:nvGraphicFramePr>
          <p:cNvPr id="104" name="Shape 104"/>
          <p:cNvGraphicFramePr/>
          <p:nvPr/>
        </p:nvGraphicFramePr>
        <p:xfrm>
          <a:off x="457200" y="1371600"/>
          <a:ext cx="8194700" cy="4043495"/>
        </p:xfrm>
        <a:graphic>
          <a:graphicData uri="http://schemas.openxmlformats.org/drawingml/2006/table">
            <a:tbl>
              <a:tblPr firstRow="1" bandRow="1">
                <a:noFill/>
                <a:tableStyleId>{7214A801-4AF4-4E4B-AA36-B20F28C4ABE5}</a:tableStyleId>
              </a:tblPr>
              <a:tblGrid>
                <a:gridCol w="40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/>
                        <a:t>Variablesc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Tests; test statistics; SE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known and n &gt; 30 OR data is a proportion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z-test; Z;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SE =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/sqrt(n); OR Diff. of proportions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Continuous; one sample: </a:t>
                      </a:r>
                      <a:r>
                        <a:rPr lang="en-US" sz="1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σ</a:t>
                      </a:r>
                      <a:r>
                        <a:rPr lang="en-US" sz="1800"/>
                        <a:t> unknown or n &lt; 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One-sample t-test; t; SE = s/sqrt(n-1)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Continuous; two samples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Student’s t-test for difference of means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paired samples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Paired t-test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more than two samples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ct val="25000"/>
                        <a:buFont typeface="Gill Sans MT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ANOVA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Discrete; two variables; counts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Chi-square, goodness of fit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Continuous; two or more variables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solidFill>
                            <a:srgbClr val="A5A5A5"/>
                          </a:solidFill>
                        </a:rPr>
                        <a:t>Regression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5" name="Shape 105"/>
          <p:cNvSpPr/>
          <p:nvPr/>
        </p:nvSpPr>
        <p:spPr>
          <a:xfrm>
            <a:off x="457200" y="3048000"/>
            <a:ext cx="8229600" cy="6095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cxnSp>
        <p:nvCxnSpPr>
          <p:cNvPr id="106" name="Shape 106"/>
          <p:cNvCxnSpPr/>
          <p:nvPr/>
        </p:nvCxnSpPr>
        <p:spPr>
          <a:xfrm rot="10800000">
            <a:off x="4343400" y="3733800"/>
            <a:ext cx="1600199" cy="1904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07" name="Shape 107"/>
          <p:cNvSpPr txBox="1"/>
          <p:nvPr/>
        </p:nvSpPr>
        <p:spPr>
          <a:xfrm>
            <a:off x="5791200" y="5791200"/>
            <a:ext cx="297017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You are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228598" y="228600"/>
            <a:ext cx="845592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the variance is considered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50541" y="3439207"/>
            <a:ext cx="827316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this case, the null hypothesis is STILL rejected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 variances: t = 4.77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Equal variances: t = 5.27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b="1" i="1" dirty="0">
                              <a:solidFill>
                                <a:srgbClr val="FFFF66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FFFF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3600" i="1" baseline="-25000">
                                  <a:solidFill>
                                    <a:srgbClr val="FFFF6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33.5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24.9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FF66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1.63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FF6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𝟓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3600" b="1" i="1" smtClean="0">
                          <a:solidFill>
                            <a:srgbClr val="FFFF66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𝟐𝟕</m:t>
                      </m:r>
                    </m:oMath>
                  </m:oMathPara>
                </a14:m>
                <a:endParaRPr lang="en-US" sz="3600" b="1" i="1" dirty="0" smtClean="0">
                  <a:solidFill>
                    <a:srgbClr val="FFFF6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2" y="1143000"/>
                <a:ext cx="8001000" cy="1295739"/>
              </a:xfrm>
              <a:prstGeom prst="rect">
                <a:avLst/>
              </a:prstGeom>
              <a:blipFill rotWithShape="0"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316172" y="195213"/>
            <a:ext cx="845592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try it: </a:t>
            </a:r>
          </a:p>
        </p:txBody>
      </p:sp>
      <p:sp>
        <p:nvSpPr>
          <p:cNvPr id="276" name="Shape 276"/>
          <p:cNvSpPr/>
          <p:nvPr/>
        </p:nvSpPr>
        <p:spPr>
          <a:xfrm>
            <a:off x="316172" y="1011512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4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Comparing miles per gallon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324" y="2226750"/>
            <a:ext cx="6615098" cy="44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228597" y="228600"/>
            <a:ext cx="896728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can also test </a:t>
            </a:r>
            <a:r>
              <a:rPr lang="en-US" sz="36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of proportions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equations are needed:</a:t>
            </a:r>
          </a:p>
        </p:txBody>
      </p:sp>
      <p:sp>
        <p:nvSpPr>
          <p:cNvPr id="284" name="Shape 284"/>
          <p:cNvSpPr/>
          <p:nvPr/>
        </p:nvSpPr>
        <p:spPr>
          <a:xfrm>
            <a:off x="990600" y="1428929"/>
            <a:ext cx="5943599" cy="1060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691" t="-4021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5" name="Shape 285"/>
          <p:cNvSpPr/>
          <p:nvPr/>
        </p:nvSpPr>
        <p:spPr>
          <a:xfrm>
            <a:off x="990600" y="2590800"/>
            <a:ext cx="6858671" cy="134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99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6" name="Shape 286"/>
          <p:cNvSpPr/>
          <p:nvPr/>
        </p:nvSpPr>
        <p:spPr>
          <a:xfrm>
            <a:off x="990600" y="3985453"/>
            <a:ext cx="3875932" cy="1043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5668" t="-1169" b="-1752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609600" y="5105400"/>
            <a:ext cx="82296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a recent survey, 63% of Georgia students (n=64) said they drank coffee everyday. 71% of GA Tech students said the same (n=76). Are these numbers different?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57200" y="299025"/>
            <a:ext cx="75108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u="sng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Two sample tests</a:t>
            </a:r>
          </a:p>
        </p:txBody>
      </p:sp>
      <p:sp>
        <p:nvSpPr>
          <p:cNvPr id="114" name="Shape 114"/>
          <p:cNvSpPr/>
          <p:nvPr/>
        </p:nvSpPr>
        <p:spPr>
          <a:xfrm>
            <a:off x="605849" y="2237625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taking aspirin reduce the risk of heart attack?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 women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spend more time caring for children than men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Does a bank prefer to lend to whites over blacks?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57200" y="945225"/>
            <a:ext cx="7587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Comparing means of two samples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http://my.execpc.com/~helberg/pitfalls/powe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3276600"/>
            <a:ext cx="4579712" cy="343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52400" y="191631"/>
            <a:ext cx="877071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complicated than a one sample test</a:t>
            </a:r>
          </a:p>
        </p:txBody>
      </p:sp>
      <p:sp>
        <p:nvSpPr>
          <p:cNvPr id="123" name="Shape 123"/>
          <p:cNvSpPr/>
          <p:nvPr/>
        </p:nvSpPr>
        <p:spPr>
          <a:xfrm>
            <a:off x="537256" y="881320"/>
            <a:ext cx="80010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More uncertainty with two samples: both mean and variance.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Key question: are the means of these groups significantly different given the variance in both groups?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457200" y="299025"/>
            <a:ext cx="6786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 example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914400" y="945345"/>
            <a:ext cx="7937770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</a:t>
            </a:r>
            <a:r>
              <a:rPr lang="en-US" sz="36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commute times in Charlotte versus Atlanta?</a:t>
            </a:r>
            <a:endParaRPr lang="en-US"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533399" y="3048000"/>
            <a:ext cx="8077199" cy="15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have two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 means:</a:t>
            </a: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Charlotte (</a:t>
            </a:r>
            <a:r>
              <a:rPr lang="en-US" sz="3200" b="1" dirty="0" smtClean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One for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Atlanta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(</a:t>
            </a:r>
            <a:r>
              <a:rPr lang="en-US" sz="3200" b="1" dirty="0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aseline="-25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2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28600" y="228600"/>
            <a:ext cx="7696199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Is there a difference in the commute times in Charlotte versus Atlanta?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57200" y="2362200"/>
            <a:ext cx="748198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We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asked 40 people in each city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762000" y="4965510"/>
            <a:ext cx="788125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 in means is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8.6. 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			Is that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significantly</a:t>
            </a:r>
            <a:r>
              <a:rPr lang="en-US" sz="32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= 33.5;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= </a:t>
                </a:r>
                <a:r>
                  <a:rPr lang="en-US" sz="3600" dirty="0" smtClean="0">
                    <a:solidFill>
                      <a:srgbClr val="FFFF00"/>
                    </a:solidFill>
                  </a:rPr>
                  <a:t>24.9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𝐶𝐿𝑇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dirty="0">
                        <a:solidFill>
                          <a:srgbClr val="FFFF00"/>
                        </a:solidFill>
                      </a:rPr>
                      <m:t>5</m:t>
                    </m:r>
                    <m:r>
                      <m:rPr>
                        <m:nor/>
                      </m:rPr>
                      <a:rPr lang="en-US" sz="3600" b="0" i="0" dirty="0" smtClean="0">
                        <a:solidFill>
                          <a:srgbClr val="FFFF00"/>
                        </a:solidFill>
                      </a:rPr>
                      <m:t>.7</m:t>
                    </m:r>
                    <m:r>
                      <a:rPr lang="en-US" sz="3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;    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𝐴𝑇𝐿</m:t>
                        </m:r>
                      </m:sub>
                    </m:sSub>
                    <m:r>
                      <a:rPr lang="en-US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>
                    <a:solidFill>
                      <a:srgbClr val="FFFF00"/>
                    </a:solidFill>
                  </a:rPr>
                  <a:t> 9.9</a:t>
                </a:r>
                <a:endParaRPr lang="en-US" sz="3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28" y="3071639"/>
                <a:ext cx="5083892" cy="1107996"/>
              </a:xfrm>
              <a:prstGeom prst="rect">
                <a:avLst/>
              </a:prstGeom>
              <a:blipFill>
                <a:blip r:embed="rId3"/>
                <a:stretch>
                  <a:fillRect l="-240" t="-12637" r="-1079" b="-2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 test for difference of means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44379" y="963800"/>
            <a:ext cx="59721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Requires three things: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Means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</a:t>
            </a:r>
          </a:p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size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00375"/>
            <a:ext cx="3089275" cy="1904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rot="10800000">
            <a:off x="4190999" y="34654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4876800" y="3210580"/>
            <a:ext cx="365247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difference in means</a:t>
            </a: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4190999" y="4456092"/>
            <a:ext cx="76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4953000" y="4151300"/>
            <a:ext cx="38898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of the</a:t>
            </a:r>
            <a:b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difference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42900" y="5318076"/>
            <a:ext cx="845820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equation answers this question: is the difference between these means greater than the difference we’d expect from two samples of the same population?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742545" y="797668"/>
            <a:ext cx="76961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But wait, what’s the standard error of the difference?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247646" y="2626182"/>
            <a:ext cx="62622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That’s where the fun begins…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489" y="3428025"/>
            <a:ext cx="4938983" cy="310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28600" y="228600"/>
            <a:ext cx="7696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If your variances are </a:t>
            </a:r>
            <a:r>
              <a:rPr lang="en-US" sz="3600" b="1" i="1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unequal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524000" y="1905000"/>
            <a:ext cx="4799647" cy="19110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81000" y="4252900"/>
            <a:ext cx="8517900" cy="138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do you know if your variances are unequal?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You can use an F test (var.test in R)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For this example, just use your best guess.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85800" y="1139417"/>
            <a:ext cx="766049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Create a </a:t>
            </a:r>
            <a:r>
              <a:rPr lang="en-US" sz="32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separate variance estimate (SVE)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651</Words>
  <Application>Microsoft Office PowerPoint</Application>
  <PresentationFormat>On-screen Show (4:3)</PresentationFormat>
  <Paragraphs>162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Gill Sans MT</vt:lpstr>
      <vt:lpstr>Noto Sans Symbols</vt:lpstr>
      <vt:lpstr>Cambria Math</vt:lpstr>
      <vt:lpstr>Arial</vt:lpstr>
      <vt:lpstr>Office Theme</vt:lpstr>
      <vt:lpstr>Two sample tests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sample tests</dc:title>
  <dc:creator>Gerald Shannon</dc:creator>
  <cp:lastModifiedBy>Jerry Shannon</cp:lastModifiedBy>
  <cp:revision>11</cp:revision>
  <dcterms:modified xsi:type="dcterms:W3CDTF">2017-10-20T17:22:37Z</dcterms:modified>
</cp:coreProperties>
</file>